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ukta Light" panose="020B0604020202020204" charset="0"/>
      <p:regular r:id="rId17"/>
    </p:embeddedFont>
    <p:embeddedFont>
      <p:font typeface="Prompt Medium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A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55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953578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Comprehensive Analysis and Forecasting of Air Quality in Kathmandu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381262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This presentation </a:t>
            </a:r>
            <a:r>
              <a:rPr lang="en-US" sz="1900" dirty="0">
                <a:solidFill>
                  <a:schemeClr val="bg2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explores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the application of data science techniques to analyze and forecast air quality in Kathmandu, Nepal, a city facing significant air pollution challenges.</a:t>
            </a:r>
            <a:endParaRPr lang="en-US" sz="1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2A38AF-278F-4912-AD9E-21E4C76686D0}"/>
              </a:ext>
            </a:extLst>
          </p:cNvPr>
          <p:cNvSpPr txBox="1"/>
          <p:nvPr/>
        </p:nvSpPr>
        <p:spPr>
          <a:xfrm>
            <a:off x="756461" y="5640449"/>
            <a:ext cx="5920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Presented by Sangam Poudel, Saroj Rawal, and Subesh Yadav.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59913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Next Steps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3655219"/>
            <a:ext cx="7415927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This project serves as a foundation for future advancements in air quality management in Kathmandu. By integrating real-time sensor data, expanding the scope of pollutants, and exploring more advanced forecasting models, we can further improve air quality predictions and contribute to a healthier environment for all.</a:t>
            </a:r>
            <a:endParaRPr lang="en-US" sz="19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E2081F-1BCD-470B-8873-03B694E0BAFA}"/>
              </a:ext>
            </a:extLst>
          </p:cNvPr>
          <p:cNvSpPr/>
          <p:nvPr/>
        </p:nvSpPr>
        <p:spPr>
          <a:xfrm>
            <a:off x="12683266" y="7508838"/>
            <a:ext cx="1947134" cy="720762"/>
          </a:xfrm>
          <a:prstGeom prst="rect">
            <a:avLst/>
          </a:prstGeom>
          <a:solidFill>
            <a:srgbClr val="090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64832"/>
            <a:ext cx="745164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Understanding the Problem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Rapid Urbanization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357449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Kathmandu's rapid population growth and development have led to increased vehicular traffic, industrial activities, and construction projects, contributing to air pollution.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Valley Geography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7623929" y="4357449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city's valley geography, surrounded by hills, restricts air circulation, trapping pollutants and exacerbating air quality issues.</a:t>
            </a:r>
            <a:endParaRPr lang="en-US" sz="19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320583-96B8-48AF-A5D6-7928ABB1F136}"/>
              </a:ext>
            </a:extLst>
          </p:cNvPr>
          <p:cNvSpPr/>
          <p:nvPr/>
        </p:nvSpPr>
        <p:spPr>
          <a:xfrm>
            <a:off x="12683266" y="7508838"/>
            <a:ext cx="1947134" cy="720762"/>
          </a:xfrm>
          <a:prstGeom prst="rect">
            <a:avLst/>
          </a:prstGeom>
          <a:solidFill>
            <a:srgbClr val="090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955375"/>
            <a:ext cx="719220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The Impact of Air Pollution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528911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666280" y="528911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Health Risks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666280" y="5780127"/>
            <a:ext cx="552557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Air pollution contributes to respiratory diseases, cardiovascular problems, and other health complications, particularly affecting vulnerable populations.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7438668" y="528911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240911" y="5289113"/>
            <a:ext cx="364855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Environmental Degradation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8240911" y="5780127"/>
            <a:ext cx="552557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Pollutants impact ecosystems, reduce visibility, and contribute to climate change, affecting the overall environment and quality of life.</a:t>
            </a:r>
            <a:endParaRPr lang="en-US" sz="19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3FC6CC-44BB-4126-8DA4-0C5259626461}"/>
              </a:ext>
            </a:extLst>
          </p:cNvPr>
          <p:cNvSpPr/>
          <p:nvPr/>
        </p:nvSpPr>
        <p:spPr>
          <a:xfrm>
            <a:off x="12683266" y="7508838"/>
            <a:ext cx="1947134" cy="720762"/>
          </a:xfrm>
          <a:prstGeom prst="rect">
            <a:avLst/>
          </a:prstGeom>
          <a:solidFill>
            <a:srgbClr val="090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2366" y="3718143"/>
            <a:ext cx="5611654" cy="664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Data-Driven Solutions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837724" y="4680347"/>
            <a:ext cx="4158734" cy="2884408"/>
          </a:xfrm>
          <a:prstGeom prst="roundRect">
            <a:avLst>
              <a:gd name="adj" fmla="val 3485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4659" y="4927283"/>
            <a:ext cx="2659380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Collection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084659" y="5403294"/>
            <a:ext cx="3664863" cy="1531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>
                <a:solidFill>
                  <a:schemeClr val="bg2"/>
                </a:solidFill>
                <a:latin typeface="Mukta Light" panose="020B0604020202020204" charset="0"/>
                <a:cs typeface="Mukta Light" panose="020B0604020202020204" charset="0"/>
              </a:rPr>
              <a:t>We collected the historical weather data from the Open-</a:t>
            </a:r>
            <a:r>
              <a:rPr lang="en-US" sz="1850" dirty="0" err="1">
                <a:solidFill>
                  <a:schemeClr val="bg2"/>
                </a:solidFill>
                <a:latin typeface="Mukta Light" panose="020B0604020202020204" charset="0"/>
                <a:cs typeface="Mukta Light" panose="020B0604020202020204" charset="0"/>
              </a:rPr>
              <a:t>Meteo</a:t>
            </a:r>
            <a:r>
              <a:rPr lang="en-US" sz="1850" dirty="0">
                <a:solidFill>
                  <a:schemeClr val="bg2"/>
                </a:solidFill>
                <a:latin typeface="Mukta Light" panose="020B0604020202020204" charset="0"/>
                <a:cs typeface="Mukta Light" panose="020B0604020202020204" charset="0"/>
              </a:rPr>
              <a:t> website, which provides reliable and accessible meteorological information.</a:t>
            </a:r>
          </a:p>
        </p:txBody>
      </p:sp>
      <p:sp>
        <p:nvSpPr>
          <p:cNvPr id="7" name="Shape 4"/>
          <p:cNvSpPr/>
          <p:nvPr/>
        </p:nvSpPr>
        <p:spPr>
          <a:xfrm>
            <a:off x="5235773" y="4680347"/>
            <a:ext cx="4158734" cy="2884408"/>
          </a:xfrm>
          <a:prstGeom prst="roundRect">
            <a:avLst>
              <a:gd name="adj" fmla="val 3485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82709" y="4927283"/>
            <a:ext cx="2659380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Analysis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5482709" y="5403294"/>
            <a:ext cx="3664863" cy="1914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Utilizing exploratory data analysis (EDA) to identify patterns, trends, and correlations between air quality parameters and meteorological factors.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3823" y="4680347"/>
            <a:ext cx="4158734" cy="2884408"/>
          </a:xfrm>
          <a:prstGeom prst="roundRect">
            <a:avLst>
              <a:gd name="adj" fmla="val 3485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80759" y="4927283"/>
            <a:ext cx="2659380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Predictive Modeling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880759" y="5403294"/>
            <a:ext cx="3664863" cy="1531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Developing forecasting models using time-series and machine learning techniques to predict future air quality levels.</a:t>
            </a:r>
            <a:endParaRPr lang="en-US" sz="18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6C9C42-CB7C-4A38-909E-3253396BD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53" y="88999"/>
            <a:ext cx="14060245" cy="371547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E1AFA38-DD71-40E4-9AEB-06FB381E754D}"/>
              </a:ext>
            </a:extLst>
          </p:cNvPr>
          <p:cNvSpPr/>
          <p:nvPr/>
        </p:nvSpPr>
        <p:spPr>
          <a:xfrm>
            <a:off x="12683266" y="7708342"/>
            <a:ext cx="1947134" cy="532015"/>
          </a:xfrm>
          <a:prstGeom prst="rect">
            <a:avLst/>
          </a:prstGeom>
          <a:solidFill>
            <a:srgbClr val="090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68082" y="482095"/>
            <a:ext cx="7474744" cy="1324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Forecasting with Facebook Prophet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1136330" y="2164448"/>
            <a:ext cx="30480" cy="5237917"/>
          </a:xfrm>
          <a:prstGeom prst="roundRect">
            <a:avLst>
              <a:gd name="adj" fmla="val 328638"/>
            </a:avLst>
          </a:prstGeom>
          <a:solidFill>
            <a:srgbClr val="6D4562"/>
          </a:solidFill>
          <a:ln/>
        </p:spPr>
      </p:sp>
      <p:sp>
        <p:nvSpPr>
          <p:cNvPr id="5" name="Shape 2"/>
          <p:cNvSpPr/>
          <p:nvPr/>
        </p:nvSpPr>
        <p:spPr>
          <a:xfrm>
            <a:off x="1374157" y="2685704"/>
            <a:ext cx="715447" cy="30480"/>
          </a:xfrm>
          <a:prstGeom prst="roundRect">
            <a:avLst>
              <a:gd name="adj" fmla="val 328638"/>
            </a:avLst>
          </a:prstGeom>
          <a:solidFill>
            <a:srgbClr val="6D4562"/>
          </a:solidFill>
          <a:ln/>
        </p:spPr>
      </p:sp>
      <p:sp>
        <p:nvSpPr>
          <p:cNvPr id="6" name="Shape 3"/>
          <p:cNvSpPr/>
          <p:nvPr/>
        </p:nvSpPr>
        <p:spPr>
          <a:xfrm>
            <a:off x="868023" y="2432696"/>
            <a:ext cx="536615" cy="536615"/>
          </a:xfrm>
          <a:prstGeom prst="roundRect">
            <a:avLst>
              <a:gd name="adj" fmla="val 1866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77322" y="2502229"/>
            <a:ext cx="317897" cy="397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2328860" y="2402931"/>
            <a:ext cx="2649855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Trend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328860" y="2877157"/>
            <a:ext cx="6013966" cy="381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Identifies the overall long-term direction of AQI levels.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374157" y="4256853"/>
            <a:ext cx="715447" cy="30480"/>
          </a:xfrm>
          <a:prstGeom prst="roundRect">
            <a:avLst>
              <a:gd name="adj" fmla="val 328638"/>
            </a:avLst>
          </a:prstGeom>
          <a:solidFill>
            <a:srgbClr val="6D4562"/>
          </a:solidFill>
          <a:ln/>
        </p:spPr>
      </p:sp>
      <p:sp>
        <p:nvSpPr>
          <p:cNvPr id="11" name="Shape 8"/>
          <p:cNvSpPr/>
          <p:nvPr/>
        </p:nvSpPr>
        <p:spPr>
          <a:xfrm>
            <a:off x="868023" y="4003845"/>
            <a:ext cx="536615" cy="536615"/>
          </a:xfrm>
          <a:prstGeom prst="roundRect">
            <a:avLst>
              <a:gd name="adj" fmla="val 1866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77322" y="4073377"/>
            <a:ext cx="317897" cy="397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2328860" y="3974079"/>
            <a:ext cx="2649855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Seasonality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328860" y="4448305"/>
            <a:ext cx="6013966" cy="762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Captures recurring patterns in AQI levels, such as seasonal variations or daily fluctuations.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1374157" y="6209478"/>
            <a:ext cx="715447" cy="30480"/>
          </a:xfrm>
          <a:prstGeom prst="roundRect">
            <a:avLst>
              <a:gd name="adj" fmla="val 328638"/>
            </a:avLst>
          </a:prstGeom>
          <a:solidFill>
            <a:srgbClr val="6D4562"/>
          </a:solidFill>
          <a:ln/>
        </p:spPr>
      </p:sp>
      <p:sp>
        <p:nvSpPr>
          <p:cNvPr id="16" name="Shape 13"/>
          <p:cNvSpPr/>
          <p:nvPr/>
        </p:nvSpPr>
        <p:spPr>
          <a:xfrm>
            <a:off x="868023" y="5956470"/>
            <a:ext cx="536615" cy="536615"/>
          </a:xfrm>
          <a:prstGeom prst="roundRect">
            <a:avLst>
              <a:gd name="adj" fmla="val 1866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77322" y="6026002"/>
            <a:ext cx="317897" cy="397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2328860" y="5926704"/>
            <a:ext cx="2649855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Hourly &amp; Weekly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328860" y="6400930"/>
            <a:ext cx="6013966" cy="762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Forecasts for hourly and weekly estimated AQI.</a:t>
            </a:r>
            <a:endParaRPr lang="en-US" sz="18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69497F3-EB24-4765-A40E-919D3C461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992" y="1211433"/>
            <a:ext cx="6815478" cy="218975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6FF21EA-C9D2-49F2-BB26-EA8D89B5DBFF}"/>
              </a:ext>
            </a:extLst>
          </p:cNvPr>
          <p:cNvSpPr/>
          <p:nvPr/>
        </p:nvSpPr>
        <p:spPr>
          <a:xfrm>
            <a:off x="12683266" y="7508838"/>
            <a:ext cx="1947134" cy="720762"/>
          </a:xfrm>
          <a:prstGeom prst="rect">
            <a:avLst/>
          </a:prstGeom>
          <a:solidFill>
            <a:srgbClr val="090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6055A85-2321-4D1D-9EE9-2A0BF8F80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963" y="4169233"/>
            <a:ext cx="5755414" cy="33093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64037" y="2353628"/>
            <a:ext cx="669512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Real-Time AQI Prediction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3452813"/>
            <a:ext cx="617220" cy="617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28073" y="3409712"/>
            <a:ext cx="265878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Input Data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1728073" y="3900726"/>
            <a:ext cx="2658785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Users can input current environmental parameters, such as PM2.5, temperature, and humidity.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142" y="3452813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621179" y="3409712"/>
            <a:ext cx="265878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Prediction Output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5621179" y="3900726"/>
            <a:ext cx="2658785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dashboard predicts the corresponding AQI using a pre-trained Random Forest Regressor.</a:t>
            </a:r>
            <a:endParaRPr lang="en-US" sz="19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EF81AC-7D4D-4075-86E8-331779144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0466" y="2556600"/>
            <a:ext cx="4386474" cy="302686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56E88F5-FD03-44B6-93F4-2FDF47FD34E5}"/>
              </a:ext>
            </a:extLst>
          </p:cNvPr>
          <p:cNvSpPr/>
          <p:nvPr/>
        </p:nvSpPr>
        <p:spPr>
          <a:xfrm>
            <a:off x="12683266" y="7508838"/>
            <a:ext cx="1947134" cy="720762"/>
          </a:xfrm>
          <a:prstGeom prst="rect">
            <a:avLst/>
          </a:prstGeom>
          <a:solidFill>
            <a:srgbClr val="090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540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5089" y="3115985"/>
            <a:ext cx="6907411" cy="567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Interactive Dashboard Features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89" y="3990023"/>
            <a:ext cx="1021556" cy="12258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43113" y="4194334"/>
            <a:ext cx="2270165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Visualize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2043113" y="4600575"/>
            <a:ext cx="11872198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Explore historical AQI trends, view correlation heatmaps, pie charts, and monthly averages.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89" y="5215890"/>
            <a:ext cx="1021556" cy="122586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43113" y="5420201"/>
            <a:ext cx="2270165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Predict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2043113" y="5826443"/>
            <a:ext cx="11872198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Input environmental data to predict AQI based on real-time conditions.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089" y="6441758"/>
            <a:ext cx="1021556" cy="12258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43113" y="6646069"/>
            <a:ext cx="2270165" cy="283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Forecast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2043113" y="7052310"/>
            <a:ext cx="11872198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 Prophet to forecast AQI for the next 1–3 days, providing insights into future air quality.</a:t>
            </a:r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E36E2BA-01F7-4D1B-840F-7797597F7C4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491" r="51292" b="8083"/>
          <a:stretch/>
        </p:blipFill>
        <p:spPr>
          <a:xfrm>
            <a:off x="10716322" y="3115985"/>
            <a:ext cx="2932771" cy="29279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D077F1-906B-4246-8BC4-00FAA99970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15814" y="6284824"/>
            <a:ext cx="2133785" cy="121930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5377BA9-C21E-42F2-826E-0C49CEA384D0}"/>
              </a:ext>
            </a:extLst>
          </p:cNvPr>
          <p:cNvSpPr/>
          <p:nvPr/>
        </p:nvSpPr>
        <p:spPr>
          <a:xfrm>
            <a:off x="12683266" y="7508838"/>
            <a:ext cx="1947134" cy="720762"/>
          </a:xfrm>
          <a:prstGeom prst="rect">
            <a:avLst/>
          </a:prstGeom>
          <a:solidFill>
            <a:srgbClr val="090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0117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Key Findings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140" y="1980724"/>
            <a:ext cx="2128838" cy="177474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15966" y="2880241"/>
            <a:ext cx="347186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2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700" dirty="0"/>
          </a:p>
        </p:txBody>
      </p:sp>
      <p:sp>
        <p:nvSpPr>
          <p:cNvPr id="5" name="Text 2"/>
          <p:cNvSpPr/>
          <p:nvPr/>
        </p:nvSpPr>
        <p:spPr>
          <a:xfrm>
            <a:off x="5400794" y="222754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Seasonal Variations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5400794" y="2718554"/>
            <a:ext cx="811875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AQI levels peak during winter months, with several days categorized as Very Unhealthy.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15652" y="3771067"/>
            <a:ext cx="8489037" cy="15240"/>
          </a:xfrm>
          <a:prstGeom prst="roundRect">
            <a:avLst>
              <a:gd name="adj" fmla="val 680400"/>
            </a:avLst>
          </a:prstGeom>
          <a:solidFill>
            <a:srgbClr val="6D4562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721" y="3817144"/>
            <a:ext cx="4257675" cy="177474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15966" y="4487466"/>
            <a:ext cx="347186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2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700" dirty="0"/>
          </a:p>
        </p:txBody>
      </p:sp>
      <p:sp>
        <p:nvSpPr>
          <p:cNvPr id="10" name="Text 6"/>
          <p:cNvSpPr/>
          <p:nvPr/>
        </p:nvSpPr>
        <p:spPr>
          <a:xfrm>
            <a:off x="6465213" y="406396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Traffic Impact</a:t>
            </a:r>
            <a:endParaRPr lang="en-US" sz="2150" dirty="0"/>
          </a:p>
        </p:txBody>
      </p:sp>
      <p:sp>
        <p:nvSpPr>
          <p:cNvPr id="11" name="Text 7"/>
          <p:cNvSpPr/>
          <p:nvPr/>
        </p:nvSpPr>
        <p:spPr>
          <a:xfrm>
            <a:off x="6465213" y="4554974"/>
            <a:ext cx="705433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Daily AQI variations show a rise in the early morning and evening, coinciding with peak traffic hours.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6280071" y="5607487"/>
            <a:ext cx="7424618" cy="15240"/>
          </a:xfrm>
          <a:prstGeom prst="roundRect">
            <a:avLst>
              <a:gd name="adj" fmla="val 680400"/>
            </a:avLst>
          </a:prstGeom>
          <a:solidFill>
            <a:srgbClr val="6D4562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183" y="5653564"/>
            <a:ext cx="6386632" cy="177474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15847" y="6323886"/>
            <a:ext cx="347186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2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700" dirty="0"/>
          </a:p>
        </p:txBody>
      </p:sp>
      <p:sp>
        <p:nvSpPr>
          <p:cNvPr id="15" name="Text 10"/>
          <p:cNvSpPr/>
          <p:nvPr/>
        </p:nvSpPr>
        <p:spPr>
          <a:xfrm>
            <a:off x="7529632" y="5900380"/>
            <a:ext cx="288595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Pollutant Correlations</a:t>
            </a:r>
            <a:endParaRPr lang="en-US" sz="2150" dirty="0"/>
          </a:p>
        </p:txBody>
      </p:sp>
      <p:sp>
        <p:nvSpPr>
          <p:cNvPr id="16" name="Text 11"/>
          <p:cNvSpPr/>
          <p:nvPr/>
        </p:nvSpPr>
        <p:spPr>
          <a:xfrm>
            <a:off x="7529632" y="6391394"/>
            <a:ext cx="598991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Strong relationships were observed between AQI and gases like CO and NO₂.</a:t>
            </a:r>
            <a:endParaRPr lang="en-US" sz="19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A12E6C-AFD9-4E90-83D8-6F493C7850CA}"/>
              </a:ext>
            </a:extLst>
          </p:cNvPr>
          <p:cNvSpPr/>
          <p:nvPr/>
        </p:nvSpPr>
        <p:spPr>
          <a:xfrm>
            <a:off x="12683266" y="7508838"/>
            <a:ext cx="1947134" cy="720762"/>
          </a:xfrm>
          <a:prstGeom prst="rect">
            <a:avLst/>
          </a:prstGeom>
          <a:solidFill>
            <a:srgbClr val="090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6176" y="657344"/>
            <a:ext cx="5309354" cy="663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Recommendations</a:t>
            </a:r>
            <a:endParaRPr lang="en-US" sz="4150" dirty="0"/>
          </a:p>
        </p:txBody>
      </p:sp>
      <p:sp>
        <p:nvSpPr>
          <p:cNvPr id="3" name="Shape 1"/>
          <p:cNvSpPr/>
          <p:nvPr/>
        </p:nvSpPr>
        <p:spPr>
          <a:xfrm>
            <a:off x="836176" y="1798677"/>
            <a:ext cx="2159556" cy="1717477"/>
          </a:xfrm>
          <a:prstGeom prst="roundRect">
            <a:avLst>
              <a:gd name="adj" fmla="val 584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747957" y="2447449"/>
            <a:ext cx="335875" cy="419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600" dirty="0"/>
          </a:p>
        </p:txBody>
      </p:sp>
      <p:sp>
        <p:nvSpPr>
          <p:cNvPr id="5" name="Text 3"/>
          <p:cNvSpPr/>
          <p:nvPr/>
        </p:nvSpPr>
        <p:spPr>
          <a:xfrm>
            <a:off x="3234571" y="2037517"/>
            <a:ext cx="2654618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Public Awareness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3234571" y="2512695"/>
            <a:ext cx="10320814" cy="764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Educate citizens about air pollution risks and encourage responsible behaviors, such as reducing vehicle use and promoting sustainable practices.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3115151" y="3500914"/>
            <a:ext cx="10559653" cy="15240"/>
          </a:xfrm>
          <a:prstGeom prst="roundRect">
            <a:avLst>
              <a:gd name="adj" fmla="val 658452"/>
            </a:avLst>
          </a:prstGeom>
          <a:solidFill>
            <a:srgbClr val="6D4562"/>
          </a:solidFill>
          <a:ln/>
        </p:spPr>
      </p:sp>
      <p:sp>
        <p:nvSpPr>
          <p:cNvPr id="8" name="Shape 6"/>
          <p:cNvSpPr/>
          <p:nvPr/>
        </p:nvSpPr>
        <p:spPr>
          <a:xfrm>
            <a:off x="836176" y="3635573"/>
            <a:ext cx="4319230" cy="1717477"/>
          </a:xfrm>
          <a:prstGeom prst="roundRect">
            <a:avLst>
              <a:gd name="adj" fmla="val 584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2827853" y="4284345"/>
            <a:ext cx="335875" cy="419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8"/>
          <p:cNvSpPr/>
          <p:nvPr/>
        </p:nvSpPr>
        <p:spPr>
          <a:xfrm>
            <a:off x="5394246" y="3874413"/>
            <a:ext cx="2654618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Policy Interventions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5394246" y="4349591"/>
            <a:ext cx="8161139" cy="764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Implement stricter emission standards for vehicles and industries, promote public transportation, and encourage the use of renewable energy sources.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5274826" y="5337810"/>
            <a:ext cx="8399978" cy="15240"/>
          </a:xfrm>
          <a:prstGeom prst="roundRect">
            <a:avLst>
              <a:gd name="adj" fmla="val 658452"/>
            </a:avLst>
          </a:prstGeom>
          <a:solidFill>
            <a:srgbClr val="6D4562"/>
          </a:solidFill>
          <a:ln/>
        </p:spPr>
      </p:sp>
      <p:sp>
        <p:nvSpPr>
          <p:cNvPr id="13" name="Shape 11"/>
          <p:cNvSpPr/>
          <p:nvPr/>
        </p:nvSpPr>
        <p:spPr>
          <a:xfrm>
            <a:off x="836176" y="5472470"/>
            <a:ext cx="6479024" cy="2099786"/>
          </a:xfrm>
          <a:prstGeom prst="roundRect">
            <a:avLst>
              <a:gd name="adj" fmla="val 477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907750" y="6312337"/>
            <a:ext cx="335875" cy="419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5" name="Text 13"/>
          <p:cNvSpPr/>
          <p:nvPr/>
        </p:nvSpPr>
        <p:spPr>
          <a:xfrm>
            <a:off x="7554039" y="5711309"/>
            <a:ext cx="2981444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Continuous Monitoring</a:t>
            </a:r>
            <a:endParaRPr lang="en-US" sz="2050" dirty="0"/>
          </a:p>
        </p:txBody>
      </p:sp>
      <p:sp>
        <p:nvSpPr>
          <p:cNvPr id="16" name="Text 14"/>
          <p:cNvSpPr/>
          <p:nvPr/>
        </p:nvSpPr>
        <p:spPr>
          <a:xfrm>
            <a:off x="7554039" y="6186488"/>
            <a:ext cx="6001345" cy="1146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Expand air quality monitoring networks, invest in advanced sensor technologies, and leverage data science for real-time monitoring and forecasting.</a:t>
            </a:r>
            <a:endParaRPr lang="en-US" sz="18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C7E33A-3163-41DC-8248-212793145A0D}"/>
              </a:ext>
            </a:extLst>
          </p:cNvPr>
          <p:cNvSpPr/>
          <p:nvPr/>
        </p:nvSpPr>
        <p:spPr>
          <a:xfrm>
            <a:off x="12683266" y="7508838"/>
            <a:ext cx="1947134" cy="720762"/>
          </a:xfrm>
          <a:prstGeom prst="rect">
            <a:avLst/>
          </a:prstGeom>
          <a:solidFill>
            <a:srgbClr val="090A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547</Words>
  <Application>Microsoft Office PowerPoint</Application>
  <PresentationFormat>Custom</PresentationFormat>
  <Paragraphs>74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Arial</vt:lpstr>
      <vt:lpstr>Prompt Medium</vt:lpstr>
      <vt:lpstr>Mukta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Bhup Narayan Ray Yadav</cp:lastModifiedBy>
  <cp:revision>6</cp:revision>
  <dcterms:created xsi:type="dcterms:W3CDTF">2025-04-19T12:59:08Z</dcterms:created>
  <dcterms:modified xsi:type="dcterms:W3CDTF">2025-04-19T13:38:33Z</dcterms:modified>
</cp:coreProperties>
</file>